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10/04/2017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10/04/2017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10/04/2017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10/04/2017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9512" y="1412776"/>
            <a:ext cx="8710736" cy="1470025"/>
          </a:xfrm>
          <a:noFill/>
        </p:spPr>
        <p:txBody>
          <a:bodyPr>
            <a:noAutofit/>
          </a:bodyPr>
          <a:lstStyle/>
          <a:p>
            <a:r>
              <a:rPr lang="it-IT" sz="6000" b="1" i="1" dirty="0" smtClean="0">
                <a:ln w="28575">
                  <a:solidFill>
                    <a:schemeClr val="accent6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Yu Gothic Medium" pitchFamily="34" charset="-128"/>
                <a:ea typeface="Yu Gothic Medium" pitchFamily="34" charset="-128"/>
                <a:cs typeface="Arial Unicode MS" pitchFamily="34" charset="-128"/>
              </a:rPr>
              <a:t>FICTION non FICTION</a:t>
            </a:r>
            <a:endParaRPr lang="it-IT" sz="6000" b="1" i="1" dirty="0">
              <a:ln w="28575">
                <a:solidFill>
                  <a:schemeClr val="accent6"/>
                </a:solidFill>
              </a:ln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Yu Gothic Medium" pitchFamily="34" charset="-128"/>
              <a:ea typeface="Yu Gothic Medium" pitchFamily="34" charset="-128"/>
              <a:cs typeface="Arial Unicode MS" pitchFamily="34" charset="-128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67544" y="3284984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/>
              <a:t>OBIETTIVI PROJECT </a:t>
            </a:r>
            <a:r>
              <a:rPr lang="it-IT" b="1" i="1" dirty="0" smtClean="0"/>
              <a:t>WORK </a:t>
            </a:r>
            <a:r>
              <a:rPr lang="it-IT" dirty="0" smtClean="0"/>
              <a:t>-  </a:t>
            </a:r>
            <a:r>
              <a:rPr lang="it-IT" dirty="0" smtClean="0"/>
              <a:t>Realizzazione di video lezioni riguardanti il linguaggio cinetelevisivo e la realizzazione di video.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260648"/>
            <a:ext cx="914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FASI </a:t>
            </a:r>
            <a:r>
              <a:rPr lang="it-IT" sz="2400" b="1" dirty="0" err="1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it-IT" sz="24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 LAVORO</a:t>
            </a:r>
            <a:endParaRPr lang="it-IT" sz="2400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827584" y="836712"/>
            <a:ext cx="3989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Siamo partiti dalla descrizione dei </a:t>
            </a:r>
            <a:r>
              <a:rPr lang="it-IT" b="1" i="1" dirty="0" smtClean="0"/>
              <a:t>generi</a:t>
            </a:r>
            <a:endParaRPr lang="it-IT" b="1" i="1" dirty="0"/>
          </a:p>
        </p:txBody>
      </p:sp>
      <p:cxnSp>
        <p:nvCxnSpPr>
          <p:cNvPr id="17" name="Connettore 2 16"/>
          <p:cNvCxnSpPr/>
          <p:nvPr/>
        </p:nvCxnSpPr>
        <p:spPr>
          <a:xfrm>
            <a:off x="4788024" y="1052736"/>
            <a:ext cx="5040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2555776" y="1412776"/>
            <a:ext cx="864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WEB</a:t>
            </a:r>
          </a:p>
        </p:txBody>
      </p:sp>
      <p:cxnSp>
        <p:nvCxnSpPr>
          <p:cNvPr id="20" name="Connettore 2 19"/>
          <p:cNvCxnSpPr/>
          <p:nvPr/>
        </p:nvCxnSpPr>
        <p:spPr>
          <a:xfrm flipH="1">
            <a:off x="3203848" y="1196752"/>
            <a:ext cx="864096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>
            <a:off x="4572000" y="1268760"/>
            <a:ext cx="0" cy="108012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0" y="242088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FICTION</a:t>
            </a:r>
            <a:endParaRPr lang="it-IT" sz="2000" b="1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5220072" y="836712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TELEVISIVI</a:t>
            </a:r>
            <a:endParaRPr lang="it-IT" dirty="0"/>
          </a:p>
        </p:txBody>
      </p:sp>
      <p:cxnSp>
        <p:nvCxnSpPr>
          <p:cNvPr id="31" name="Connettore 2 30"/>
          <p:cNvCxnSpPr/>
          <p:nvPr/>
        </p:nvCxnSpPr>
        <p:spPr>
          <a:xfrm flipH="1">
            <a:off x="2195736" y="1628800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/>
          <p:cNvSpPr txBox="1"/>
          <p:nvPr/>
        </p:nvSpPr>
        <p:spPr>
          <a:xfrm>
            <a:off x="1043608" y="1412776"/>
            <a:ext cx="19262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/>
              <a:t> Tutorial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 </a:t>
            </a:r>
            <a:r>
              <a:rPr lang="it-IT" dirty="0" err="1" smtClean="0"/>
              <a:t>Youtuber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Recensione d film</a:t>
            </a:r>
            <a:endParaRPr lang="it-IT" dirty="0"/>
          </a:p>
        </p:txBody>
      </p:sp>
      <p:cxnSp>
        <p:nvCxnSpPr>
          <p:cNvPr id="38" name="Connettore 2 37"/>
          <p:cNvCxnSpPr/>
          <p:nvPr/>
        </p:nvCxnSpPr>
        <p:spPr>
          <a:xfrm>
            <a:off x="6372200" y="1052736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sellaDiTesto 38"/>
          <p:cNvSpPr txBox="1"/>
          <p:nvPr/>
        </p:nvSpPr>
        <p:spPr>
          <a:xfrm>
            <a:off x="6876256" y="836712"/>
            <a:ext cx="15711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/>
              <a:t> Talk Show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 Reality Show 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 Quiz Show</a:t>
            </a:r>
            <a:endParaRPr lang="it-IT" dirty="0"/>
          </a:p>
        </p:txBody>
      </p:sp>
      <p:cxnSp>
        <p:nvCxnSpPr>
          <p:cNvPr id="42" name="Connettore 2 41"/>
          <p:cNvCxnSpPr/>
          <p:nvPr/>
        </p:nvCxnSpPr>
        <p:spPr>
          <a:xfrm flipH="1">
            <a:off x="2627784" y="2852936"/>
            <a:ext cx="1656184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/>
          <p:nvPr/>
        </p:nvCxnSpPr>
        <p:spPr>
          <a:xfrm>
            <a:off x="4788024" y="2852936"/>
            <a:ext cx="1656184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asellaDiTesto 52"/>
          <p:cNvSpPr txBox="1"/>
          <p:nvPr/>
        </p:nvSpPr>
        <p:spPr>
          <a:xfrm>
            <a:off x="611560" y="3356992"/>
            <a:ext cx="2191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Genere </a:t>
            </a:r>
            <a:r>
              <a:rPr lang="it-IT" i="1" dirty="0" smtClean="0"/>
              <a:t>NON FICTION</a:t>
            </a:r>
            <a:endParaRPr lang="it-IT" i="1" dirty="0"/>
          </a:p>
        </p:txBody>
      </p:sp>
      <p:sp>
        <p:nvSpPr>
          <p:cNvPr id="54" name="CasellaDiTesto 53"/>
          <p:cNvSpPr txBox="1"/>
          <p:nvPr/>
        </p:nvSpPr>
        <p:spPr>
          <a:xfrm>
            <a:off x="6300192" y="3356992"/>
            <a:ext cx="1688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Genere </a:t>
            </a:r>
            <a:r>
              <a:rPr lang="it-IT" i="1" dirty="0" smtClean="0"/>
              <a:t>FICTION</a:t>
            </a:r>
            <a:endParaRPr lang="it-IT" i="1" dirty="0"/>
          </a:p>
        </p:txBody>
      </p:sp>
      <p:cxnSp>
        <p:nvCxnSpPr>
          <p:cNvPr id="56" name="Connettore 2 55"/>
          <p:cNvCxnSpPr>
            <a:stCxn id="53" idx="2"/>
          </p:cNvCxnSpPr>
          <p:nvPr/>
        </p:nvCxnSpPr>
        <p:spPr>
          <a:xfrm flipH="1">
            <a:off x="1691680" y="3726324"/>
            <a:ext cx="15565" cy="35074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sellaDiTesto 56"/>
          <p:cNvSpPr txBox="1"/>
          <p:nvPr/>
        </p:nvSpPr>
        <p:spPr>
          <a:xfrm>
            <a:off x="1259632" y="4941168"/>
            <a:ext cx="922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Scaletta</a:t>
            </a:r>
            <a:endParaRPr lang="it-IT" dirty="0"/>
          </a:p>
        </p:txBody>
      </p:sp>
      <p:cxnSp>
        <p:nvCxnSpPr>
          <p:cNvPr id="59" name="Connettore 2 58"/>
          <p:cNvCxnSpPr>
            <a:stCxn id="57" idx="2"/>
          </p:cNvCxnSpPr>
          <p:nvPr/>
        </p:nvCxnSpPr>
        <p:spPr>
          <a:xfrm flipH="1">
            <a:off x="1691680" y="5310500"/>
            <a:ext cx="29168" cy="35074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asellaDiTesto 59"/>
          <p:cNvSpPr txBox="1"/>
          <p:nvPr/>
        </p:nvSpPr>
        <p:spPr>
          <a:xfrm>
            <a:off x="1187624" y="5733256"/>
            <a:ext cx="96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Copione</a:t>
            </a:r>
            <a:endParaRPr lang="it-IT" dirty="0"/>
          </a:p>
        </p:txBody>
      </p:sp>
      <p:cxnSp>
        <p:nvCxnSpPr>
          <p:cNvPr id="62" name="Connettore 2 61"/>
          <p:cNvCxnSpPr>
            <a:stCxn id="54" idx="2"/>
          </p:cNvCxnSpPr>
          <p:nvPr/>
        </p:nvCxnSpPr>
        <p:spPr>
          <a:xfrm>
            <a:off x="7144205" y="3726324"/>
            <a:ext cx="20083" cy="3507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asellaDiTesto 63"/>
          <p:cNvSpPr txBox="1"/>
          <p:nvPr/>
        </p:nvSpPr>
        <p:spPr>
          <a:xfrm>
            <a:off x="6444208" y="4149080"/>
            <a:ext cx="1507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Sceneggiatura</a:t>
            </a:r>
            <a:endParaRPr lang="it-IT" dirty="0"/>
          </a:p>
        </p:txBody>
      </p:sp>
      <p:sp>
        <p:nvSpPr>
          <p:cNvPr id="65" name="Parentesi graffa chiusa 64"/>
          <p:cNvSpPr/>
          <p:nvPr/>
        </p:nvSpPr>
        <p:spPr>
          <a:xfrm>
            <a:off x="2195736" y="5157192"/>
            <a:ext cx="504056" cy="79208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CasellaDiTesto 65"/>
          <p:cNvSpPr txBox="1"/>
          <p:nvPr/>
        </p:nvSpPr>
        <p:spPr>
          <a:xfrm>
            <a:off x="2699792" y="5373216"/>
            <a:ext cx="1744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</a:t>
            </a:r>
            <a:r>
              <a:rPr lang="it-IT" dirty="0" smtClean="0"/>
              <a:t>er ogni puntata</a:t>
            </a:r>
            <a:endParaRPr lang="it-IT" dirty="0"/>
          </a:p>
        </p:txBody>
      </p:sp>
      <p:sp>
        <p:nvSpPr>
          <p:cNvPr id="67" name="CasellaDiTesto 66"/>
          <p:cNvSpPr txBox="1"/>
          <p:nvPr/>
        </p:nvSpPr>
        <p:spPr>
          <a:xfrm>
            <a:off x="1259632" y="4149080"/>
            <a:ext cx="872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smtClean="0"/>
              <a:t>Format</a:t>
            </a:r>
            <a:endParaRPr lang="it-IT" b="1" i="1" dirty="0"/>
          </a:p>
        </p:txBody>
      </p:sp>
      <p:cxnSp>
        <p:nvCxnSpPr>
          <p:cNvPr id="71" name="Connettore 2 70"/>
          <p:cNvCxnSpPr>
            <a:endCxn id="57" idx="0"/>
          </p:cNvCxnSpPr>
          <p:nvPr/>
        </p:nvCxnSpPr>
        <p:spPr>
          <a:xfrm>
            <a:off x="1691680" y="4509120"/>
            <a:ext cx="29168" cy="43204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1 77"/>
          <p:cNvCxnSpPr/>
          <p:nvPr/>
        </p:nvCxnSpPr>
        <p:spPr>
          <a:xfrm>
            <a:off x="2123728" y="4365104"/>
            <a:ext cx="50405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CasellaDiTesto 78"/>
          <p:cNvSpPr txBox="1"/>
          <p:nvPr/>
        </p:nvSpPr>
        <p:spPr>
          <a:xfrm>
            <a:off x="2627784" y="4149080"/>
            <a:ext cx="1905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smtClean="0"/>
              <a:t>Struttura e analisi</a:t>
            </a:r>
            <a:endParaRPr lang="it-IT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1520" y="836712"/>
            <a:ext cx="31907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smtClean="0">
                <a:solidFill>
                  <a:schemeClr val="accent6"/>
                </a:solidFill>
              </a:rPr>
              <a:t>SCHEMA STRUTTURA E ANALISI</a:t>
            </a:r>
          </a:p>
          <a:p>
            <a:r>
              <a:rPr lang="it-IT" b="1" i="1" dirty="0" smtClean="0">
                <a:solidFill>
                  <a:schemeClr val="accent6"/>
                </a:solidFill>
              </a:rPr>
              <a:t> </a:t>
            </a:r>
            <a:r>
              <a:rPr lang="it-IT" b="1" i="1" dirty="0" err="1" smtClean="0">
                <a:solidFill>
                  <a:schemeClr val="accent6"/>
                </a:solidFill>
              </a:rPr>
              <a:t>DI</a:t>
            </a:r>
            <a:r>
              <a:rPr lang="it-IT" b="1" i="1" dirty="0" smtClean="0">
                <a:solidFill>
                  <a:schemeClr val="accent6"/>
                </a:solidFill>
              </a:rPr>
              <a:t> UN FORMAT:</a:t>
            </a:r>
            <a:endParaRPr lang="it-IT" b="1" i="1" dirty="0">
              <a:solidFill>
                <a:schemeClr val="accent6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23528" y="1484784"/>
            <a:ext cx="2266261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buFont typeface="Arial" pitchFamily="34" charset="0"/>
              <a:buChar char="•"/>
            </a:pPr>
            <a:r>
              <a:rPr lang="it-IT" dirty="0" smtClean="0"/>
              <a:t> </a:t>
            </a:r>
            <a:r>
              <a:rPr lang="it-IT" dirty="0" err="1" smtClean="0"/>
              <a:t>Concept</a:t>
            </a:r>
            <a:endParaRPr lang="it-IT" dirty="0" smtClean="0"/>
          </a:p>
          <a:p>
            <a:pPr fontAlgn="base">
              <a:buFont typeface="Arial" pitchFamily="34" charset="0"/>
              <a:buChar char="•"/>
            </a:pPr>
            <a:r>
              <a:rPr lang="it-IT" dirty="0" smtClean="0"/>
              <a:t> Target</a:t>
            </a:r>
            <a:endParaRPr lang="it-IT" dirty="0" smtClean="0"/>
          </a:p>
          <a:p>
            <a:pPr fontAlgn="base">
              <a:buFont typeface="Arial" pitchFamily="34" charset="0"/>
              <a:buChar char="•"/>
            </a:pPr>
            <a:r>
              <a:rPr lang="it-IT" dirty="0" smtClean="0"/>
              <a:t> Tematiche</a:t>
            </a:r>
            <a:endParaRPr lang="it-IT" dirty="0" smtClean="0"/>
          </a:p>
          <a:p>
            <a:pPr fontAlgn="base">
              <a:buFont typeface="Arial" pitchFamily="34" charset="0"/>
              <a:buChar char="•"/>
            </a:pPr>
            <a:r>
              <a:rPr lang="it-IT" dirty="0" smtClean="0"/>
              <a:t> Tono</a:t>
            </a:r>
            <a:endParaRPr lang="it-IT" dirty="0" smtClean="0"/>
          </a:p>
          <a:p>
            <a:pPr fontAlgn="base">
              <a:buFont typeface="Arial" pitchFamily="34" charset="0"/>
              <a:buChar char="•"/>
            </a:pPr>
            <a:r>
              <a:rPr lang="it-IT" dirty="0" smtClean="0"/>
              <a:t> Personaggi </a:t>
            </a:r>
            <a:r>
              <a:rPr lang="it-IT" dirty="0" smtClean="0"/>
              <a:t>ricorrenti</a:t>
            </a:r>
          </a:p>
          <a:p>
            <a:pPr fontAlgn="base">
              <a:buFont typeface="Arial" pitchFamily="34" charset="0"/>
              <a:buChar char="•"/>
            </a:pPr>
            <a:r>
              <a:rPr lang="it-IT" dirty="0" smtClean="0"/>
              <a:t> Ambientazione</a:t>
            </a:r>
            <a:endParaRPr lang="it-IT" dirty="0" smtClean="0"/>
          </a:p>
          <a:p>
            <a:pPr fontAlgn="base">
              <a:buFont typeface="Arial" pitchFamily="34" charset="0"/>
              <a:buChar char="•"/>
            </a:pPr>
            <a:r>
              <a:rPr lang="it-IT" dirty="0" smtClean="0"/>
              <a:t> Risorse</a:t>
            </a:r>
            <a:endParaRPr lang="it-IT" dirty="0" smtClean="0"/>
          </a:p>
          <a:p>
            <a:pPr fontAlgn="base">
              <a:buFont typeface="Arial" pitchFamily="34" charset="0"/>
              <a:buChar char="•"/>
            </a:pPr>
            <a:r>
              <a:rPr lang="it-IT" dirty="0" smtClean="0"/>
              <a:t> Durata</a:t>
            </a:r>
            <a:endParaRPr lang="it-IT" dirty="0" smtClean="0"/>
          </a:p>
          <a:p>
            <a:pPr fontAlgn="base">
              <a:buFont typeface="Arial" pitchFamily="34" charset="0"/>
              <a:buChar char="•"/>
            </a:pPr>
            <a:r>
              <a:rPr lang="it-IT" dirty="0" smtClean="0"/>
              <a:t> Struttura</a:t>
            </a:r>
            <a:endParaRPr lang="it-IT" dirty="0" smtClean="0"/>
          </a:p>
          <a:p>
            <a:pPr fontAlgn="base">
              <a:buFont typeface="Arial" pitchFamily="34" charset="0"/>
              <a:buChar char="•"/>
            </a:pPr>
            <a:r>
              <a:rPr lang="it-IT" dirty="0" smtClean="0"/>
              <a:t> Elementi </a:t>
            </a:r>
            <a:r>
              <a:rPr lang="it-IT" dirty="0" smtClean="0"/>
              <a:t>di regia</a:t>
            </a:r>
          </a:p>
          <a:p>
            <a:pPr fontAlgn="base">
              <a:buFont typeface="Arial" pitchFamily="34" charset="0"/>
              <a:buChar char="•"/>
            </a:pPr>
            <a:r>
              <a:rPr lang="it-IT" dirty="0" smtClean="0"/>
              <a:t> Grafica</a:t>
            </a:r>
            <a:endParaRPr lang="it-IT" dirty="0" smtClean="0"/>
          </a:p>
          <a:p>
            <a:pPr fontAlgn="base">
              <a:buFont typeface="Arial" pitchFamily="34" charset="0"/>
              <a:buChar char="•"/>
            </a:pPr>
            <a:r>
              <a:rPr lang="it-IT" dirty="0" smtClean="0"/>
              <a:t> Sonoro</a:t>
            </a:r>
            <a:endParaRPr lang="it-IT" dirty="0" smtClean="0"/>
          </a:p>
          <a:p>
            <a:endParaRPr lang="it-IT" dirty="0"/>
          </a:p>
        </p:txBody>
      </p:sp>
      <p:cxnSp>
        <p:nvCxnSpPr>
          <p:cNvPr id="7" name="Connettore 2 6"/>
          <p:cNvCxnSpPr/>
          <p:nvPr/>
        </p:nvCxnSpPr>
        <p:spPr>
          <a:xfrm>
            <a:off x="3491880" y="1052736"/>
            <a:ext cx="144016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5076056" y="908720"/>
            <a:ext cx="38164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Decisione della creazione di un format che si pone come obiettivo quello di alfabetizzare </a:t>
            </a:r>
            <a:r>
              <a:rPr lang="it-IT" dirty="0" smtClean="0"/>
              <a:t>i giovani in maniera</a:t>
            </a:r>
          </a:p>
          <a:p>
            <a:r>
              <a:rPr lang="it-IT" dirty="0" smtClean="0"/>
              <a:t> </a:t>
            </a:r>
            <a:r>
              <a:rPr lang="it-IT" dirty="0" smtClean="0"/>
              <a:t>leggera </a:t>
            </a:r>
            <a:r>
              <a:rPr lang="it-IT" dirty="0" smtClean="0"/>
              <a:t>e accattivante sul </a:t>
            </a:r>
            <a:r>
              <a:rPr lang="it-IT" dirty="0" smtClean="0"/>
              <a:t>linguaggio</a:t>
            </a:r>
            <a:r>
              <a:rPr lang="it-IT" dirty="0" smtClean="0"/>
              <a:t> </a:t>
            </a:r>
            <a:r>
              <a:rPr lang="it-IT" dirty="0" smtClean="0"/>
              <a:t>del cinema.</a:t>
            </a:r>
            <a:endParaRPr lang="it-IT" dirty="0"/>
          </a:p>
        </p:txBody>
      </p:sp>
      <p:cxnSp>
        <p:nvCxnSpPr>
          <p:cNvPr id="11" name="Connettore 2 10"/>
          <p:cNvCxnSpPr/>
          <p:nvPr/>
        </p:nvCxnSpPr>
        <p:spPr>
          <a:xfrm>
            <a:off x="6156176" y="2780928"/>
            <a:ext cx="0" cy="72008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4211960" y="3717032"/>
            <a:ext cx="44644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Ci siamo </a:t>
            </a:r>
            <a:r>
              <a:rPr lang="it-IT" dirty="0" smtClean="0"/>
              <a:t>quindi divisi </a:t>
            </a:r>
            <a:r>
              <a:rPr lang="it-IT" dirty="0" smtClean="0"/>
              <a:t>in </a:t>
            </a:r>
            <a:r>
              <a:rPr lang="it-IT" b="1" i="1" dirty="0" smtClean="0"/>
              <a:t>4 </a:t>
            </a:r>
            <a:r>
              <a:rPr lang="it-IT" b="1" i="1" dirty="0" smtClean="0"/>
              <a:t>gruppi </a:t>
            </a:r>
            <a:r>
              <a:rPr lang="it-IT" dirty="0" smtClean="0"/>
              <a:t>e abbiamo analizzato i format </a:t>
            </a:r>
            <a:r>
              <a:rPr lang="it-IT" dirty="0" smtClean="0"/>
              <a:t>presenti sul web </a:t>
            </a:r>
            <a:r>
              <a:rPr lang="it-IT" dirty="0" smtClean="0"/>
              <a:t>che condividono il nostro stesso </a:t>
            </a:r>
            <a:r>
              <a:rPr lang="it-IT" dirty="0" smtClean="0"/>
              <a:t>obbiettivo, in modo da favorire </a:t>
            </a:r>
            <a:r>
              <a:rPr lang="it-IT" dirty="0" smtClean="0"/>
              <a:t>la creatività e </a:t>
            </a:r>
            <a:r>
              <a:rPr lang="it-IT" dirty="0" smtClean="0"/>
              <a:t>le nuove idee.</a:t>
            </a:r>
            <a:endParaRPr lang="it-IT" dirty="0" smtClean="0"/>
          </a:p>
          <a:p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79512" y="548680"/>
            <a:ext cx="83174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Successivamente i </a:t>
            </a:r>
            <a:r>
              <a:rPr lang="it-IT" b="1" i="1" dirty="0" smtClean="0"/>
              <a:t>4 gruppi </a:t>
            </a:r>
            <a:r>
              <a:rPr lang="it-IT" dirty="0" smtClean="0"/>
              <a:t>hanno elaborato ciascuno il proprio format, che dopo varie presentazioni e revisioni davanti alla classe sono stati esposti davanti a degli insegnanti della scuola. </a:t>
            </a:r>
            <a:br>
              <a:rPr lang="it-IT" dirty="0" smtClean="0"/>
            </a:br>
            <a:r>
              <a:rPr lang="it-IT" dirty="0" smtClean="0"/>
              <a:t>Essi avevano il compito di commentare i vari format proposti per poi proclamarne uno </a:t>
            </a:r>
            <a:r>
              <a:rPr lang="it-IT" u="sng" dirty="0" smtClean="0"/>
              <a:t>vincitore</a:t>
            </a:r>
            <a:r>
              <a:rPr lang="it-IT" dirty="0" smtClean="0"/>
              <a:t>. </a:t>
            </a:r>
            <a:endParaRPr lang="it-IT" dirty="0"/>
          </a:p>
        </p:txBody>
      </p:sp>
      <p:cxnSp>
        <p:nvCxnSpPr>
          <p:cNvPr id="9" name="Connettore 2 8"/>
          <p:cNvCxnSpPr/>
          <p:nvPr/>
        </p:nvCxnSpPr>
        <p:spPr>
          <a:xfrm>
            <a:off x="611560" y="1988840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251520" y="2420888"/>
            <a:ext cx="5856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Quello su cui avremmo continuato il progetto dell’alternanza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51520" y="3501008"/>
            <a:ext cx="36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 format decisivi infine </a:t>
            </a:r>
            <a:r>
              <a:rPr lang="it-IT" u="sng" dirty="0" smtClean="0"/>
              <a:t>erano due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A quel punto noi ragazzi ci siamo divisi secondo il format che preferivamo</a:t>
            </a:r>
          </a:p>
        </p:txBody>
      </p:sp>
      <p:cxnSp>
        <p:nvCxnSpPr>
          <p:cNvPr id="14" name="Connettore 2 13"/>
          <p:cNvCxnSpPr/>
          <p:nvPr/>
        </p:nvCxnSpPr>
        <p:spPr>
          <a:xfrm>
            <a:off x="3491880" y="3717032"/>
            <a:ext cx="93610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4427984" y="3501008"/>
            <a:ext cx="26324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i="1" dirty="0" smtClean="0"/>
              <a:t>Fiction non Fiction </a:t>
            </a:r>
            <a:br>
              <a:rPr lang="it-IT" b="1" i="1" dirty="0" smtClean="0"/>
            </a:br>
            <a:r>
              <a:rPr lang="it-IT" b="1" i="1" dirty="0" smtClean="0"/>
              <a:t>e</a:t>
            </a:r>
          </a:p>
          <a:p>
            <a:pPr algn="ctr"/>
            <a:r>
              <a:rPr lang="it-IT" b="1" i="1" dirty="0" smtClean="0"/>
              <a:t>Smart Cinema Production</a:t>
            </a:r>
            <a:endParaRPr lang="it-IT" b="1" i="1" dirty="0"/>
          </a:p>
        </p:txBody>
      </p:sp>
      <p:cxnSp>
        <p:nvCxnSpPr>
          <p:cNvPr id="17" name="Connettore 1 16"/>
          <p:cNvCxnSpPr/>
          <p:nvPr/>
        </p:nvCxnSpPr>
        <p:spPr>
          <a:xfrm>
            <a:off x="1763688" y="3861048"/>
            <a:ext cx="0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0" y="18864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accent6"/>
                </a:solidFill>
              </a:rPr>
              <a:t>FORMAT FICTION E NON FICTION</a:t>
            </a:r>
            <a:endParaRPr lang="it-IT" sz="2400" b="1" dirty="0">
              <a:solidFill>
                <a:schemeClr val="accent6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0" y="548680"/>
            <a:ext cx="9144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/>
              <a:t/>
            </a:r>
            <a:br>
              <a:rPr lang="it-IT" b="1" i="1" dirty="0" smtClean="0"/>
            </a:br>
            <a:r>
              <a:rPr lang="it-IT" b="1" i="1" dirty="0" smtClean="0"/>
              <a:t>CONCEPT FINALE</a:t>
            </a:r>
          </a:p>
          <a:p>
            <a:r>
              <a:rPr lang="it-IT" dirty="0" smtClean="0"/>
              <a:t>Lo show si svolge in una scuola di cinema, in ogni puntata gli studenti devono portare avanti un progetto spiegato a lezione dall’insegnante che però non appare. </a:t>
            </a:r>
            <a:r>
              <a:rPr lang="it-IT" dirty="0" smtClean="0"/>
              <a:t>I ragazzi si </a:t>
            </a:r>
            <a:r>
              <a:rPr lang="it-IT" dirty="0" smtClean="0"/>
              <a:t>trovano </a:t>
            </a:r>
            <a:r>
              <a:rPr lang="it-IT" dirty="0" smtClean="0"/>
              <a:t>quindi a </a:t>
            </a:r>
            <a:r>
              <a:rPr lang="it-IT" dirty="0" smtClean="0"/>
              <a:t>gestire da soli il progetto e il pretesto per spiegare il tema è che a turno uno </a:t>
            </a:r>
            <a:r>
              <a:rPr lang="it-IT" dirty="0" smtClean="0"/>
              <a:t>degli studenti non </a:t>
            </a:r>
            <a:r>
              <a:rPr lang="it-IT" dirty="0" smtClean="0"/>
              <a:t>ha capito o era assente o è arrivato in ritardo.</a:t>
            </a:r>
          </a:p>
          <a:p>
            <a:r>
              <a:rPr lang="it-IT" dirty="0" smtClean="0"/>
              <a:t>Gli esempi vengono fatti (ispirazione a Boris) facendo vedere il backstage scolastico della realizzazione di un prodotto fatto dai ragazzi, oppure “dal vivo” dai </a:t>
            </a:r>
            <a:r>
              <a:rPr lang="it-IT" dirty="0" smtClean="0"/>
              <a:t>compagni.</a:t>
            </a:r>
          </a:p>
          <a:p>
            <a:endParaRPr lang="it-IT" dirty="0" smtClean="0"/>
          </a:p>
          <a:p>
            <a:r>
              <a:rPr lang="it-IT" b="1" i="1" dirty="0" smtClean="0"/>
              <a:t>TARGET</a:t>
            </a:r>
            <a:r>
              <a:rPr lang="it-IT" b="1" i="1" dirty="0" smtClean="0"/>
              <a:t/>
            </a:r>
            <a:br>
              <a:rPr lang="it-IT" b="1" i="1" dirty="0" smtClean="0"/>
            </a:br>
            <a:r>
              <a:rPr lang="it-IT" dirty="0" smtClean="0"/>
              <a:t>Giovani, interessati al linguaggio </a:t>
            </a:r>
            <a:r>
              <a:rPr lang="it-IT" dirty="0" err="1" smtClean="0"/>
              <a:t>cinetelevisivo</a:t>
            </a:r>
            <a:endParaRPr lang="it-IT" dirty="0" smtClean="0"/>
          </a:p>
          <a:p>
            <a:endParaRPr lang="it-IT" dirty="0" smtClean="0"/>
          </a:p>
          <a:p>
            <a:r>
              <a:rPr lang="it-IT" b="1" i="1" dirty="0" smtClean="0"/>
              <a:t>TONO</a:t>
            </a:r>
          </a:p>
          <a:p>
            <a:r>
              <a:rPr lang="it-IT" dirty="0" smtClean="0"/>
              <a:t>Tono </a:t>
            </a:r>
            <a:r>
              <a:rPr lang="it-IT" dirty="0" smtClean="0"/>
              <a:t>leggero,naturale e </a:t>
            </a:r>
            <a:r>
              <a:rPr lang="it-IT" dirty="0" smtClean="0"/>
              <a:t>informale ma diretto e comprensibile </a:t>
            </a:r>
            <a:r>
              <a:rPr lang="it-IT" dirty="0" smtClean="0"/>
              <a:t>(ironico)</a:t>
            </a:r>
            <a:endParaRPr lang="it-IT" dirty="0" smtClean="0"/>
          </a:p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b="1" i="1" dirty="0" smtClean="0"/>
              <a:t>PERSONAGGI RICORRENTI</a:t>
            </a:r>
            <a:endParaRPr lang="it-IT" b="1" i="1" dirty="0" smtClean="0"/>
          </a:p>
          <a:p>
            <a:r>
              <a:rPr lang="it-IT" dirty="0" smtClean="0"/>
              <a:t>Tre compagni di classe protagonisti, con altri alunni come comparse</a:t>
            </a:r>
            <a:r>
              <a:rPr lang="it-IT" dirty="0" smtClean="0"/>
              <a:t>. </a:t>
            </a:r>
          </a:p>
          <a:p>
            <a:r>
              <a:rPr lang="it-IT" dirty="0" smtClean="0"/>
              <a:t>Personaggio 1: ragazza, </a:t>
            </a:r>
            <a:r>
              <a:rPr lang="it-IT" dirty="0" err="1" smtClean="0"/>
              <a:t>perfettina</a:t>
            </a:r>
            <a:r>
              <a:rPr lang="it-IT" dirty="0" smtClean="0"/>
              <a:t> e so tutto io, che risponde anche in modo acido</a:t>
            </a:r>
            <a:endParaRPr lang="it-IT" dirty="0" smtClean="0"/>
          </a:p>
          <a:p>
            <a:r>
              <a:rPr lang="it-IT" dirty="0" smtClean="0"/>
              <a:t>Personaggio 2: ragazzo, che </a:t>
            </a:r>
            <a:r>
              <a:rPr lang="it-IT" dirty="0" smtClean="0"/>
              <a:t>fighetto </a:t>
            </a:r>
            <a:r>
              <a:rPr lang="it-IT" dirty="0" smtClean="0"/>
              <a:t>e simpatico</a:t>
            </a:r>
          </a:p>
          <a:p>
            <a:r>
              <a:rPr lang="it-IT" dirty="0" smtClean="0"/>
              <a:t>Personaggio 3: ragazzo, nerd che prende sempre appunti 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0" y="332656"/>
            <a:ext cx="8964488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/>
              <a:t>AMBIENTAZIONE</a:t>
            </a:r>
            <a:endParaRPr lang="it-IT" b="1" i="1" dirty="0" smtClean="0"/>
          </a:p>
          <a:p>
            <a:r>
              <a:rPr lang="it-IT" dirty="0" smtClean="0"/>
              <a:t>Piano cinema, sala posa, esterni del giardino della scuola, spiegazione in classe.</a:t>
            </a:r>
            <a:br>
              <a:rPr lang="it-IT" dirty="0" smtClean="0"/>
            </a:br>
            <a:endParaRPr lang="it-IT" dirty="0" smtClean="0"/>
          </a:p>
          <a:p>
            <a:r>
              <a:rPr lang="it-IT" b="1" i="1" dirty="0" smtClean="0"/>
              <a:t>RISORSE</a:t>
            </a:r>
          </a:p>
          <a:p>
            <a:r>
              <a:rPr lang="it-IT" dirty="0" smtClean="0"/>
              <a:t>Green </a:t>
            </a:r>
            <a:r>
              <a:rPr lang="it-IT" dirty="0" err="1" smtClean="0"/>
              <a:t>screen</a:t>
            </a:r>
            <a:r>
              <a:rPr lang="it-IT" dirty="0" smtClean="0"/>
              <a:t>, attrezzatura per carrellate</a:t>
            </a:r>
          </a:p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b="1" i="1" dirty="0" smtClean="0"/>
              <a:t>DURATA</a:t>
            </a:r>
          </a:p>
          <a:p>
            <a:r>
              <a:rPr lang="it-IT" dirty="0" smtClean="0"/>
              <a:t>5/6min a puntata</a:t>
            </a:r>
            <a:br>
              <a:rPr lang="it-IT" dirty="0" smtClean="0"/>
            </a:br>
            <a:endParaRPr lang="it-IT" dirty="0" smtClean="0"/>
          </a:p>
          <a:p>
            <a:r>
              <a:rPr lang="it-IT" b="1" i="1" dirty="0" smtClean="0"/>
              <a:t>STRUTTURA</a:t>
            </a:r>
          </a:p>
          <a:p>
            <a:r>
              <a:rPr lang="it-IT" dirty="0" smtClean="0"/>
              <a:t>Sigla (10 sec), presentazione del tema e introduzione (15 sec) [Saluto tra di loro in sala posa], uno dei tre protagonisti pone una domanda su argomento della lezione passata [temperatura colore, piani, campi …] gli altri due amici rispondono ed uno spiega [</a:t>
            </a:r>
            <a:r>
              <a:rPr lang="it-IT" dirty="0" err="1" smtClean="0"/>
              <a:t>freez</a:t>
            </a:r>
            <a:r>
              <a:rPr lang="it-IT" dirty="0" smtClean="0"/>
              <a:t> e spiegazione teorica/pratica] (2/3min), finita la spiegazione il ragazzo comprende l’argomento e termina la puntata (10 sec), sigla finale (10 sec).  </a:t>
            </a:r>
          </a:p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b="1" i="1" dirty="0" smtClean="0"/>
              <a:t>SERIALITÀ</a:t>
            </a:r>
          </a:p>
          <a:p>
            <a:r>
              <a:rPr lang="it-IT" dirty="0" smtClean="0"/>
              <a:t>La comprensione da parte del compagno e la fine della sigla concludono la puntata.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b="1" i="1" dirty="0" smtClean="0"/>
              <a:t>GRAFICA/MUSICA</a:t>
            </a:r>
          </a:p>
          <a:p>
            <a:r>
              <a:rPr lang="it-IT" dirty="0" smtClean="0"/>
              <a:t>Nella sigla di apertura i personaggi vengono presentati con supporti grafici, la musica sarà presente durante la sigla iniziale e finale.</a:t>
            </a:r>
          </a:p>
          <a:p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620688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Una volta terminata la parte di ideazione e definizione del format, il gruppo si è suddiviso in due sottogruppi rispettivamente per la realizzazione dello </a:t>
            </a:r>
            <a:r>
              <a:rPr lang="it-IT" u="sng" dirty="0" err="1" smtClean="0"/>
              <a:t>scalettone</a:t>
            </a:r>
            <a:r>
              <a:rPr lang="it-IT" dirty="0" smtClean="0"/>
              <a:t> e della produzione di prima e seconda puntata.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0" y="26064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accent6"/>
                </a:solidFill>
              </a:rPr>
              <a:t>PRODUZIONE</a:t>
            </a:r>
            <a:endParaRPr lang="it-IT" sz="2000" b="1" dirty="0">
              <a:solidFill>
                <a:schemeClr val="accent6"/>
              </a:solidFill>
            </a:endParaRPr>
          </a:p>
        </p:txBody>
      </p:sp>
      <p:cxnSp>
        <p:nvCxnSpPr>
          <p:cNvPr id="9" name="Connettore 2 8"/>
          <p:cNvCxnSpPr/>
          <p:nvPr/>
        </p:nvCxnSpPr>
        <p:spPr>
          <a:xfrm>
            <a:off x="5580112" y="1196752"/>
            <a:ext cx="0" cy="43204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4880332" y="1628800"/>
            <a:ext cx="42636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A sinistra la descrizione di luoghi e azioni dei personaggi</a:t>
            </a:r>
            <a:br>
              <a:rPr lang="it-IT" sz="1400" dirty="0" smtClean="0"/>
            </a:br>
            <a:r>
              <a:rPr lang="it-IT" sz="1400" dirty="0" smtClean="0"/>
              <a:t>A destra i dialoghi</a:t>
            </a:r>
            <a:endParaRPr lang="it-IT" sz="14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0" y="227687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Al termine dello </a:t>
            </a:r>
            <a:r>
              <a:rPr lang="it-IT" dirty="0" err="1" smtClean="0"/>
              <a:t>scalettone</a:t>
            </a:r>
            <a:r>
              <a:rPr lang="it-IT" dirty="0" smtClean="0"/>
              <a:t> ad ogni persona del gruppo è stato assegnato un ruolo ben preciso per continuare nella produzione dei video.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0" y="306896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                                                       RUOLI                    </a:t>
            </a:r>
            <a:r>
              <a:rPr lang="it-IT" b="1" i="1" dirty="0" smtClean="0"/>
              <a:t>SECONDA PUNTATA</a:t>
            </a:r>
            <a:endParaRPr lang="it-IT" b="1" i="1" dirty="0"/>
          </a:p>
        </p:txBody>
      </p:sp>
      <p:cxnSp>
        <p:nvCxnSpPr>
          <p:cNvPr id="19" name="Connettore 2 18"/>
          <p:cNvCxnSpPr/>
          <p:nvPr/>
        </p:nvCxnSpPr>
        <p:spPr>
          <a:xfrm>
            <a:off x="5004048" y="3284984"/>
            <a:ext cx="57606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 flipH="1">
            <a:off x="3635896" y="3284984"/>
            <a:ext cx="50405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1547664" y="3068960"/>
            <a:ext cx="1771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smtClean="0"/>
              <a:t>PRIMA PUNTATA</a:t>
            </a:r>
            <a:endParaRPr lang="it-IT" b="1" i="1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5868144" y="3573016"/>
            <a:ext cx="3275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PRODUTTORE ESECUTIVO</a:t>
            </a:r>
            <a:endParaRPr lang="it-IT" sz="1600" dirty="0" smtClean="0"/>
          </a:p>
          <a:p>
            <a:r>
              <a:rPr lang="it-IT" sz="1600" dirty="0" smtClean="0"/>
              <a:t>Irene De </a:t>
            </a:r>
            <a:r>
              <a:rPr lang="it-IT" sz="1600" dirty="0" err="1" smtClean="0"/>
              <a:t>Santis</a:t>
            </a:r>
            <a:endParaRPr lang="it-IT" sz="1600" dirty="0" smtClean="0"/>
          </a:p>
          <a:p>
            <a:r>
              <a:rPr lang="it-IT" sz="1600" b="1" dirty="0" smtClean="0"/>
              <a:t>REGISTA</a:t>
            </a:r>
            <a:endParaRPr lang="it-IT" sz="1600" dirty="0" smtClean="0"/>
          </a:p>
          <a:p>
            <a:r>
              <a:rPr lang="it-IT" sz="1600" dirty="0" smtClean="0"/>
              <a:t>Luca </a:t>
            </a:r>
            <a:r>
              <a:rPr lang="it-IT" sz="1600" dirty="0" err="1" smtClean="0"/>
              <a:t>D’Urso</a:t>
            </a:r>
            <a:endParaRPr lang="it-IT" sz="1600" dirty="0" smtClean="0"/>
          </a:p>
          <a:p>
            <a:r>
              <a:rPr lang="it-IT" sz="1600" b="1" dirty="0" smtClean="0"/>
              <a:t>OPERATORE</a:t>
            </a:r>
            <a:r>
              <a:rPr lang="it-IT" sz="1600" dirty="0" smtClean="0"/>
              <a:t> </a:t>
            </a:r>
          </a:p>
          <a:p>
            <a:r>
              <a:rPr lang="it-IT" sz="1600" dirty="0" smtClean="0"/>
              <a:t>Vittoria </a:t>
            </a:r>
            <a:r>
              <a:rPr lang="it-IT" sz="1600" dirty="0" err="1" smtClean="0"/>
              <a:t>Nencioni</a:t>
            </a:r>
            <a:endParaRPr lang="it-IT" sz="1600" dirty="0" smtClean="0"/>
          </a:p>
          <a:p>
            <a:r>
              <a:rPr lang="it-IT" sz="1600" b="1" dirty="0" smtClean="0"/>
              <a:t>SEGRETARIA </a:t>
            </a:r>
            <a:r>
              <a:rPr lang="it-IT" sz="1600" b="1" dirty="0" err="1" smtClean="0"/>
              <a:t>DI</a:t>
            </a:r>
            <a:r>
              <a:rPr lang="it-IT" sz="1600" b="1" dirty="0" smtClean="0"/>
              <a:t> EDIZIONE</a:t>
            </a: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 smtClean="0"/>
              <a:t>Beatrice Grassi</a:t>
            </a:r>
          </a:p>
          <a:p>
            <a:r>
              <a:rPr lang="it-IT" sz="1600" b="1" dirty="0" smtClean="0"/>
              <a:t>FONICO</a:t>
            </a:r>
          </a:p>
          <a:p>
            <a:r>
              <a:rPr lang="it-IT" sz="1600" dirty="0" smtClean="0"/>
              <a:t>Elisa Indovina - Tommaso D’annunzio</a:t>
            </a:r>
            <a:endParaRPr lang="it-IT" sz="1600" dirty="0" smtClean="0"/>
          </a:p>
        </p:txBody>
      </p:sp>
      <p:sp>
        <p:nvSpPr>
          <p:cNvPr id="26" name="CasellaDiTesto 25"/>
          <p:cNvSpPr txBox="1"/>
          <p:nvPr/>
        </p:nvSpPr>
        <p:spPr>
          <a:xfrm>
            <a:off x="3923928" y="3645024"/>
            <a:ext cx="162884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smtClean="0"/>
              <a:t>CASTING</a:t>
            </a:r>
            <a:r>
              <a:rPr lang="it-IT" sz="1600" dirty="0" smtClean="0"/>
              <a:t>          </a:t>
            </a:r>
          </a:p>
          <a:p>
            <a:r>
              <a:rPr lang="it-IT" sz="1600" dirty="0" err="1" smtClean="0"/>
              <a:t>Garaldine</a:t>
            </a:r>
            <a:r>
              <a:rPr lang="it-IT" sz="1600" dirty="0" smtClean="0"/>
              <a:t> </a:t>
            </a:r>
            <a:r>
              <a:rPr lang="it-IT" sz="1600" dirty="0" err="1" smtClean="0"/>
              <a:t>Haz</a:t>
            </a:r>
            <a:r>
              <a:rPr lang="it-IT" sz="1600" dirty="0" smtClean="0"/>
              <a:t> </a:t>
            </a:r>
          </a:p>
          <a:p>
            <a:r>
              <a:rPr lang="it-IT" sz="1600" dirty="0" smtClean="0"/>
              <a:t>Alessandro </a:t>
            </a:r>
            <a:r>
              <a:rPr lang="it-IT" sz="1600" dirty="0" smtClean="0"/>
              <a:t>Chiari</a:t>
            </a:r>
            <a:br>
              <a:rPr lang="it-IT" sz="1600" dirty="0" smtClean="0"/>
            </a:br>
            <a:r>
              <a:rPr lang="it-IT" sz="1600" b="1" dirty="0" smtClean="0"/>
              <a:t>COSTUMISTA</a:t>
            </a:r>
            <a:endParaRPr lang="it-IT" sz="1600" b="1" dirty="0" smtClean="0"/>
          </a:p>
          <a:p>
            <a:r>
              <a:rPr lang="it-IT" sz="1600" dirty="0" smtClean="0"/>
              <a:t>Alessandro Chiari</a:t>
            </a:r>
          </a:p>
          <a:p>
            <a:r>
              <a:rPr lang="it-IT" sz="1600" b="1" dirty="0" smtClean="0"/>
              <a:t>TRUCCATRICE</a:t>
            </a:r>
          </a:p>
          <a:p>
            <a:r>
              <a:rPr lang="it-IT" sz="1600" dirty="0" smtClean="0"/>
              <a:t>Geraldine </a:t>
            </a:r>
            <a:r>
              <a:rPr lang="it-IT" sz="1600" dirty="0" err="1" smtClean="0"/>
              <a:t>Haz</a:t>
            </a: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b="1" dirty="0" smtClean="0"/>
              <a:t>SCENOGRAFA</a:t>
            </a:r>
            <a:br>
              <a:rPr lang="it-IT" sz="1600" b="1" dirty="0" smtClean="0"/>
            </a:br>
            <a:r>
              <a:rPr lang="it-IT" sz="1600" dirty="0" smtClean="0"/>
              <a:t>Andrea Protti</a:t>
            </a:r>
            <a:endParaRPr lang="it-IT" sz="1600" dirty="0" smtClean="0"/>
          </a:p>
          <a:p>
            <a:r>
              <a:rPr lang="it-IT" sz="1600" dirty="0" smtClean="0"/>
              <a:t/>
            </a:r>
            <a:br>
              <a:rPr lang="it-IT" sz="1600" dirty="0" smtClean="0"/>
            </a:br>
            <a:endParaRPr lang="it-IT" sz="1600" dirty="0" smtClean="0"/>
          </a:p>
          <a:p>
            <a:endParaRPr lang="it-IT" sz="1600" dirty="0"/>
          </a:p>
        </p:txBody>
      </p:sp>
      <p:sp>
        <p:nvSpPr>
          <p:cNvPr id="29" name="Parentesi graffa chiusa 28"/>
          <p:cNvSpPr/>
          <p:nvPr/>
        </p:nvSpPr>
        <p:spPr>
          <a:xfrm rot="5400000">
            <a:off x="4463988" y="2024844"/>
            <a:ext cx="288032" cy="295232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Rettangolo 29"/>
          <p:cNvSpPr/>
          <p:nvPr/>
        </p:nvSpPr>
        <p:spPr>
          <a:xfrm>
            <a:off x="611560" y="3573016"/>
            <a:ext cx="37444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 smtClean="0"/>
              <a:t>PRODUTTORE ESECUTIVO</a:t>
            </a:r>
            <a:endParaRPr lang="it-IT" sz="1600" dirty="0" smtClean="0"/>
          </a:p>
          <a:p>
            <a:r>
              <a:rPr lang="it-IT" sz="1600" dirty="0" err="1" smtClean="0"/>
              <a:t>Dayanna</a:t>
            </a:r>
            <a:r>
              <a:rPr lang="it-IT" sz="1600" dirty="0" smtClean="0"/>
              <a:t> </a:t>
            </a:r>
            <a:r>
              <a:rPr lang="it-IT" sz="1600" dirty="0" err="1" smtClean="0"/>
              <a:t>Mendieta</a:t>
            </a:r>
            <a:endParaRPr lang="it-IT" sz="1600" dirty="0" smtClean="0"/>
          </a:p>
          <a:p>
            <a:r>
              <a:rPr lang="it-IT" sz="1600" b="1" dirty="0" smtClean="0"/>
              <a:t>REGISTA</a:t>
            </a:r>
            <a:endParaRPr lang="it-IT" sz="1600" dirty="0" smtClean="0"/>
          </a:p>
          <a:p>
            <a:r>
              <a:rPr lang="it-IT" sz="1600" dirty="0" smtClean="0"/>
              <a:t>Gabriele </a:t>
            </a:r>
            <a:r>
              <a:rPr lang="it-IT" sz="1600" dirty="0" err="1" smtClean="0"/>
              <a:t>Masiello</a:t>
            </a:r>
            <a:r>
              <a:rPr lang="it-IT" sz="1600" b="1" dirty="0" smtClean="0"/>
              <a:t/>
            </a:r>
            <a:br>
              <a:rPr lang="it-IT" sz="1600" b="1" dirty="0" smtClean="0"/>
            </a:br>
            <a:r>
              <a:rPr lang="it-IT" sz="1600" b="1" dirty="0" smtClean="0"/>
              <a:t>OPERATORE</a:t>
            </a:r>
            <a:r>
              <a:rPr lang="it-IT" sz="1600" dirty="0" smtClean="0"/>
              <a:t> </a:t>
            </a:r>
            <a:endParaRPr lang="it-IT" sz="1600" dirty="0" smtClean="0"/>
          </a:p>
          <a:p>
            <a:r>
              <a:rPr lang="it-IT" sz="1600" dirty="0" smtClean="0"/>
              <a:t>Luca Di Francesca</a:t>
            </a:r>
            <a:br>
              <a:rPr lang="it-IT" sz="1600" dirty="0" smtClean="0"/>
            </a:br>
            <a:r>
              <a:rPr lang="it-IT" sz="1600" b="1" dirty="0" smtClean="0"/>
              <a:t>SEGRETARIA </a:t>
            </a:r>
            <a:r>
              <a:rPr lang="it-IT" sz="1600" b="1" dirty="0" err="1" smtClean="0"/>
              <a:t>DI</a:t>
            </a:r>
            <a:r>
              <a:rPr lang="it-IT" sz="1600" b="1" dirty="0" smtClean="0"/>
              <a:t> EDIZIONE</a:t>
            </a: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 err="1" smtClean="0"/>
              <a:t>Xenia</a:t>
            </a:r>
            <a:r>
              <a:rPr lang="it-IT" sz="1600" dirty="0" smtClean="0"/>
              <a:t> Dal </a:t>
            </a:r>
            <a:r>
              <a:rPr lang="it-IT" sz="1600" dirty="0" err="1" smtClean="0"/>
              <a:t>Pra</a:t>
            </a:r>
            <a:endParaRPr lang="it-IT" sz="1600" dirty="0" smtClean="0"/>
          </a:p>
          <a:p>
            <a:r>
              <a:rPr lang="it-IT" sz="1600" b="1" dirty="0" smtClean="0"/>
              <a:t>FONICO</a:t>
            </a:r>
            <a:br>
              <a:rPr lang="it-IT" sz="1600" b="1" dirty="0" smtClean="0"/>
            </a:br>
            <a:r>
              <a:rPr lang="it-IT" sz="1600" dirty="0" smtClean="0"/>
              <a:t>Riccardo </a:t>
            </a:r>
            <a:r>
              <a:rPr lang="it-IT" sz="1600" dirty="0" err="1" smtClean="0"/>
              <a:t>Sabbatini</a:t>
            </a:r>
            <a:endParaRPr lang="it-IT" sz="1600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0" y="1196752"/>
            <a:ext cx="9144000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produzione si è svolta attenendosi al il </a:t>
            </a:r>
            <a:r>
              <a:rPr lang="it-IT" b="1" i="1" dirty="0" smtClean="0"/>
              <a:t>piano di produzione </a:t>
            </a:r>
            <a:r>
              <a:rPr lang="it-IT" dirty="0" smtClean="0"/>
              <a:t>accordato dai produttori esecutivi di entrambi i format.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0" y="2276872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Le riprese sono state eseguite in sala posa, in esterno e in classe.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Le attrezzature che abbiamo utilizzato sono le seguenti:</a:t>
            </a:r>
            <a:br>
              <a:rPr lang="it-IT" dirty="0" smtClean="0"/>
            </a:br>
            <a:r>
              <a:rPr lang="it-IT" dirty="0" smtClean="0"/>
              <a:t>Camera, boom, microfoni, luci, attrezzatura per carrellata, green </a:t>
            </a:r>
            <a:r>
              <a:rPr lang="it-IT" dirty="0" err="1" smtClean="0"/>
              <a:t>screen</a:t>
            </a:r>
            <a:r>
              <a:rPr lang="it-IT" dirty="0" smtClean="0"/>
              <a:t>, oggetti di scena.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361</Words>
  <Application>Microsoft Office PowerPoint</Application>
  <PresentationFormat>Presentazione su schermo (4:3)</PresentationFormat>
  <Paragraphs>112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FICTION non FICTION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FICTION non FICTION</dc:title>
  <dc:creator>Patrizia</dc:creator>
  <cp:lastModifiedBy>Patrizia</cp:lastModifiedBy>
  <cp:revision>30</cp:revision>
  <dcterms:created xsi:type="dcterms:W3CDTF">2017-04-07T20:33:19Z</dcterms:created>
  <dcterms:modified xsi:type="dcterms:W3CDTF">2017-04-11T00:18:23Z</dcterms:modified>
</cp:coreProperties>
</file>